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BB5CB1-2FC5-4AAC-8A6C-142FB735C560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A0C5EC-5844-4019-9801-4E12EF08784D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65227" y="188640"/>
            <a:ext cx="8003988" cy="100811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แนวทางการประเมินผลการปฏิบัติราชการ</a:t>
            </a:r>
          </a:p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สายสนับสนุน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387472" y="2053002"/>
            <a:ext cx="2520280" cy="9424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70 %</a:t>
            </a:r>
            <a:endParaRPr lang="th-TH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1394" y="1484784"/>
            <a:ext cx="2744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ผลสัมฤทธิ์ของงาน</a:t>
            </a:r>
            <a:endParaRPr lang="th-TH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2352" y="1455167"/>
            <a:ext cx="3514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พฤติกรรมการปฏิบัติงาน</a:t>
            </a:r>
            <a:endParaRPr lang="th-TH" sz="2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45" y="1514393"/>
            <a:ext cx="2037683" cy="954107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หลักฐานเชิงประจักษ์ 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โดยหัวหน้างาน หัวหน้าฝ่าย เป็นผู้รับผิดชอบ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ในการประเมิน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573222" y="1985642"/>
            <a:ext cx="2520280" cy="9424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30 %</a:t>
            </a:r>
            <a:endParaRPr lang="th-TH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554447" y="2636912"/>
            <a:ext cx="1463642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4067944" y="2995500"/>
            <a:ext cx="457322" cy="371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 flipH="1">
            <a:off x="6228184" y="2995500"/>
            <a:ext cx="408834" cy="371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สี่เหลี่ยมผืนผ้า 18"/>
          <p:cNvSpPr/>
          <p:nvPr/>
        </p:nvSpPr>
        <p:spPr>
          <a:xfrm>
            <a:off x="3491880" y="3429000"/>
            <a:ext cx="3706186" cy="118572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ข้อตกลงภาระงานบุคลากรสายสนับสนุน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7427" y="3799239"/>
            <a:ext cx="2037683" cy="954107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หลักฐานเชิงประจักษ์ 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โดยหัวหน้างาน หัวหน้าฝ่าย เป็นผู้รับผิดชอบ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ในการประเมิน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2411760" y="4385142"/>
            <a:ext cx="976246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ลูกศรเชื่อมต่อแบบตรง 38"/>
          <p:cNvCxnSpPr/>
          <p:nvPr/>
        </p:nvCxnSpPr>
        <p:spPr>
          <a:xfrm>
            <a:off x="5437116" y="4653136"/>
            <a:ext cx="3" cy="251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881944" y="1988840"/>
            <a:ext cx="605881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endParaRPr lang="th-TH" sz="4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สี่เหลี่ยมผืนผ้ามุมมน 45">
            <a:hlinkClick r:id="rId2" action="ppaction://hlinksldjump"/>
          </p:cNvPr>
          <p:cNvSpPr/>
          <p:nvPr/>
        </p:nvSpPr>
        <p:spPr>
          <a:xfrm>
            <a:off x="7270073" y="4509120"/>
            <a:ext cx="1782775" cy="1932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</a:t>
            </a:r>
          </a:p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การบริหารงานบุคคลกำหนดข้อตกลงภาระงานบุคลากรสายสนับสนุน</a:t>
            </a:r>
          </a:p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พิจารณาดังนี้</a:t>
            </a:r>
          </a:p>
        </p:txBody>
      </p:sp>
      <p:sp>
        <p:nvSpPr>
          <p:cNvPr id="50" name="สี่เหลี่ยมผืนผ้ามุมมน 49"/>
          <p:cNvSpPr/>
          <p:nvPr/>
        </p:nvSpPr>
        <p:spPr>
          <a:xfrm>
            <a:off x="3487679" y="4941168"/>
            <a:ext cx="3667955" cy="720080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คณะกรรมการเลื่อนเงินเดือนข้าราชการฯ ค่าตอบแทนพนักงานมหาวิทยาลัย</a:t>
            </a:r>
          </a:p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สายสนับสนุน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4" name="ตัวเชื่อมต่อตรง 53"/>
          <p:cNvCxnSpPr/>
          <p:nvPr/>
        </p:nvCxnSpPr>
        <p:spPr>
          <a:xfrm>
            <a:off x="7457503" y="4005064"/>
            <a:ext cx="63599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ลูกศรเชื่อมต่อแบบตรง 55"/>
          <p:cNvCxnSpPr/>
          <p:nvPr/>
        </p:nvCxnSpPr>
        <p:spPr>
          <a:xfrm>
            <a:off x="8133106" y="4005064"/>
            <a:ext cx="0" cy="380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/>
          <p:nvPr/>
        </p:nvCxnSpPr>
        <p:spPr>
          <a:xfrm flipH="1">
            <a:off x="5437116" y="6016668"/>
            <a:ext cx="1" cy="270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>
            <a:off x="-2052736" y="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ตัวเชื่อมต่อตรง 63"/>
          <p:cNvCxnSpPr/>
          <p:nvPr/>
        </p:nvCxnSpPr>
        <p:spPr>
          <a:xfrm flipV="1">
            <a:off x="86045" y="3212976"/>
            <a:ext cx="8878443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สี่เหลี่ยมผืนผ้า 65"/>
          <p:cNvSpPr/>
          <p:nvPr/>
        </p:nvSpPr>
        <p:spPr>
          <a:xfrm>
            <a:off x="530036" y="2749209"/>
            <a:ext cx="1224136" cy="391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เดิม</a:t>
            </a:r>
            <a:endParaRPr lang="th-TH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สี่เหลี่ยมผืนผ้า 66"/>
          <p:cNvSpPr/>
          <p:nvPr/>
        </p:nvSpPr>
        <p:spPr>
          <a:xfrm>
            <a:off x="86045" y="5373216"/>
            <a:ext cx="3301961" cy="830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เพิ่มเติม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ใช้ในการประเมินเลื่อนเงิน ค่าตอบแทน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ต.ค. 61 – 31 มี.ค.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62)</a:t>
            </a: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แผนผังลําดับงาน: กระบวนการสำรอง 69">
            <a:hlinkClick r:id="rId3" action="ppaction://hlinksldjump"/>
          </p:cNvPr>
          <p:cNvSpPr/>
          <p:nvPr/>
        </p:nvSpPr>
        <p:spPr>
          <a:xfrm>
            <a:off x="3549600" y="5920618"/>
            <a:ext cx="3614688" cy="82075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สรุปผลการประเมินผลการปฏิบัติราชการ</a:t>
            </a:r>
            <a:endParaRPr lang="th-TH" sz="2400" b="1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0" name="ลูกศรเชื่อมต่อแบบตรง 79"/>
          <p:cNvCxnSpPr/>
          <p:nvPr/>
        </p:nvCxnSpPr>
        <p:spPr>
          <a:xfrm>
            <a:off x="5436093" y="5695271"/>
            <a:ext cx="3" cy="251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6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99801" y="332656"/>
            <a:ext cx="8003988" cy="100811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การพิจารณาข้อตกลงภาระงานสายสนับสนุน ดังนี้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599" y="2060848"/>
            <a:ext cx="7944990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พิจารณาตามข้อตกลงภาระงานบุคลากรสายสนับสนุน</a:t>
            </a:r>
          </a:p>
          <a:p>
            <a:pPr marL="457200" indent="-457200">
              <a:buAutoNum type="arabicPeriod"/>
            </a:pPr>
            <a:endParaRPr lang="th-TH" sz="2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ผลการปฏิบัติราชการตามข้อตกลงภาระงาน</a:t>
            </a:r>
          </a:p>
          <a:p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 หน้าที่ความรับผิดชอบครบ (</a:t>
            </a:r>
            <a:r>
              <a:rPr lang="th-TH" sz="2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Job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Description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 ปริมาณภาระงาน (ชม./สัปดาห์)</a:t>
            </a:r>
          </a:p>
          <a:p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และไม่น้อยกว่า 35 ชม./สัปดาห์</a:t>
            </a:r>
            <a:endParaRPr lang="th-TH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แผนผังลําดับงาน: กระบวนการสำรอง 7">
            <a:hlinkClick r:id="rId2" action="ppaction://hlinksldjump"/>
          </p:cNvPr>
          <p:cNvSpPr/>
          <p:nvPr/>
        </p:nvSpPr>
        <p:spPr>
          <a:xfrm>
            <a:off x="2720074" y="4778834"/>
            <a:ext cx="3163441" cy="666389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การคำนวณภาระงาน</a:t>
            </a:r>
            <a:endParaRPr lang="th-TH" sz="2400" b="1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ลูกศรขวาท้ายบาก 8">
            <a:hlinkClick r:id="rId3" action="ppaction://hlinksldjump"/>
          </p:cNvPr>
          <p:cNvSpPr/>
          <p:nvPr/>
        </p:nvSpPr>
        <p:spPr>
          <a:xfrm>
            <a:off x="8210800" y="6384095"/>
            <a:ext cx="835516" cy="432048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6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99801" y="332656"/>
            <a:ext cx="8003988" cy="100811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การพิจารณาผลการปฏิบัติราชการ ดังนี้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412776"/>
            <a:ext cx="9649072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นำผลรวมของผลลัพธ์ภาระงานทุกหน้าที่ความรับผิดชอบ 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Job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Description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นำมาจำแนกเป็นค่าน้ำหนัก เพื่อไปใช้กับ </a:t>
            </a:r>
            <a:r>
              <a:rPr lang="th-TH" sz="2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ผลสัมฤทธิ์ของงาน 70 </a:t>
            </a:r>
            <a:r>
              <a:rPr lang="th-TH" sz="2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th-TH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ดังนี้</a:t>
            </a: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6826" y="2852936"/>
            <a:ext cx="7369009" cy="452431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มีภาระงานไม่ครบตามหน้าที่ความรับผิดชอบและ/หรือ </a:t>
            </a:r>
          </a:p>
          <a:p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มีภาระงานน้อยกว่า 35 ชั่วโมง/สัปดาห์ ให้นำคะแนนที่ได้   </a:t>
            </a:r>
          </a:p>
          <a:p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จากการประเมิน คูณด้วย 0.70</a:t>
            </a:r>
          </a:p>
          <a:p>
            <a:endParaRPr lang="th-TH" sz="2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มีภาระงานรวมระหว่าง 35 – 40 ชั่วโมง/สัปดาห์ </a:t>
            </a:r>
          </a:p>
          <a:p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ให้นำคะแนนที่ได้จากการประเมิน คูณด้วย 0.80</a:t>
            </a:r>
          </a:p>
          <a:p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มีภาระงานรวมระหว่าง 41 – 45  ชั่วโมง/สัปดาห์ </a:t>
            </a:r>
          </a:p>
          <a:p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ให้นำคะแนนที่ได้จากการประเมิน คูณด้วย 0.90</a:t>
            </a:r>
          </a:p>
          <a:p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มีภาระงานรวมระหว่าง 46 ขึ้นไป ชั่วโมง/สัปดาห์ </a:t>
            </a:r>
          </a:p>
          <a:p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ให้นำคะแนนที่ได้จากการประเมิน คูณด้วย 1</a:t>
            </a:r>
          </a:p>
          <a:p>
            <a:endParaRPr lang="th-TH" sz="2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ลูกศรขวาท้ายบาก 7">
            <a:hlinkClick r:id="rId2" action="ppaction://hlinksldjump"/>
          </p:cNvPr>
          <p:cNvSpPr/>
          <p:nvPr/>
        </p:nvSpPr>
        <p:spPr>
          <a:xfrm>
            <a:off x="8399524" y="6540603"/>
            <a:ext cx="708980" cy="317396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03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5536" y="116632"/>
            <a:ext cx="8003988" cy="6480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การคำนวณภาระงานสายสนับสนุน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161" y="1556792"/>
            <a:ext cx="4925919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h-TH" sz="2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1645386"/>
            <a:ext cx="478190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จำนวนภาระงาน (ชม./สัปดาห์)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ของแต่ละหน้าที่ความรับผิดชอบ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1610216"/>
            <a:ext cx="478190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ชั่วโมงภาระงานที่ปฏิบัติงานจริง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4512777" y="1972290"/>
            <a:ext cx="32514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12537" y="2018457"/>
            <a:ext cx="651939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1631702"/>
            <a:ext cx="591417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th-TH" sz="4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22" y="2627620"/>
            <a:ext cx="4002600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ปริมาณภาระงาน (ชม./สัปดาห์)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79912" y="2423790"/>
            <a:ext cx="591417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th-TH" sz="4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6" y="2494637"/>
            <a:ext cx="478190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จำนวนภาระงาน X ความถี่ของการปฏิบัติงาน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(ชม./สัปดาห์)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991" y="4294837"/>
            <a:ext cx="423397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ค่าเฉลี่ยของความสำเร็จของ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ภาระงาน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74619" y="4151982"/>
            <a:ext cx="591417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th-TH" sz="4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21308" y="3861048"/>
            <a:ext cx="4931212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ค่าความสำเร็จของภาระงานรวม</a:t>
            </a:r>
          </a:p>
          <a:p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(คุณภาพ + เวลา + ความคุ้มค่า + ความพึงพอใจ) </a:t>
            </a:r>
          </a:p>
        </p:txBody>
      </p:sp>
      <p:cxnSp>
        <p:nvCxnSpPr>
          <p:cNvPr id="21" name="ตัวเชื่อมต่อตรง 20"/>
          <p:cNvCxnSpPr/>
          <p:nvPr/>
        </p:nvCxnSpPr>
        <p:spPr>
          <a:xfrm flipV="1">
            <a:off x="35496" y="3356991"/>
            <a:ext cx="9102383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4512777" y="4509120"/>
            <a:ext cx="43797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03068" y="4562544"/>
            <a:ext cx="651939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91" y="5013176"/>
            <a:ext cx="423397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ค่าน้ำหนักของความสำเร็จ</a:t>
            </a:r>
          </a:p>
          <a:p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(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ormalization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79912" y="4941168"/>
            <a:ext cx="591417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th-TH" sz="4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49300" y="5014917"/>
            <a:ext cx="493121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ค่าเฉลี่ยความสำเร็จของภาระงาน</a:t>
            </a:r>
          </a:p>
          <a:p>
            <a:pPr algn="ctr"/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2" name="ตัวเชื่อมต่อตรง 31"/>
          <p:cNvCxnSpPr/>
          <p:nvPr/>
        </p:nvCxnSpPr>
        <p:spPr>
          <a:xfrm>
            <a:off x="4470617" y="5445224"/>
            <a:ext cx="43797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12349" y="5445224"/>
            <a:ext cx="651939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สี่เหลี่ยมผืนผ้ามุมมน 33"/>
          <p:cNvSpPr/>
          <p:nvPr/>
        </p:nvSpPr>
        <p:spPr>
          <a:xfrm>
            <a:off x="35496" y="985900"/>
            <a:ext cx="2376264" cy="5708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ปริมาณ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สี่เหลี่ยมผืนผ้ามุมมน 34"/>
          <p:cNvSpPr/>
          <p:nvPr/>
        </p:nvSpPr>
        <p:spPr>
          <a:xfrm>
            <a:off x="35496" y="3501008"/>
            <a:ext cx="2376264" cy="576064"/>
          </a:xfrm>
          <a:prstGeom prst="round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65607" y="6156012"/>
            <a:ext cx="2006593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ปริมาณภาระงาน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04782" y="5877272"/>
            <a:ext cx="277573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ค่าหนักหนักของความสำเร็จของภาระงาน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9" name="ตัวเชื่อมต่อตรง 38"/>
          <p:cNvCxnSpPr/>
          <p:nvPr/>
        </p:nvCxnSpPr>
        <p:spPr>
          <a:xfrm flipV="1">
            <a:off x="150137" y="5867979"/>
            <a:ext cx="8987742" cy="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7268" y="6156012"/>
            <a:ext cx="4233977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ผลลัพธ์ของภาระงาน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64559" y="6001994"/>
            <a:ext cx="591417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endParaRPr lang="th-TH" sz="40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90247" y="6146720"/>
            <a:ext cx="325969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eriod"/>
            </a:pPr>
            <a:endParaRPr lang="th-TH" sz="2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ลูกศรขวาท้ายบาก 43">
            <a:hlinkClick r:id="rId2" action="ppaction://hlinksldjump"/>
          </p:cNvPr>
          <p:cNvSpPr/>
          <p:nvPr/>
        </p:nvSpPr>
        <p:spPr>
          <a:xfrm>
            <a:off x="8399524" y="6540603"/>
            <a:ext cx="708980" cy="317396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59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ทคนิค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463</TotalTime>
  <Words>421</Words>
  <Application>Microsoft Office PowerPoint</Application>
  <PresentationFormat>นำเสนอทางหน้าจอ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เทคนิค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COM28</dc:creator>
  <cp:lastModifiedBy>COM28</cp:lastModifiedBy>
  <cp:revision>35</cp:revision>
  <cp:lastPrinted>2018-12-25T11:50:29Z</cp:lastPrinted>
  <dcterms:created xsi:type="dcterms:W3CDTF">2018-09-25T04:38:31Z</dcterms:created>
  <dcterms:modified xsi:type="dcterms:W3CDTF">2018-12-25T11:50:30Z</dcterms:modified>
</cp:coreProperties>
</file>